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1219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345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cki Graham" initials="BG" lastIdx="9" clrIdx="0">
    <p:extLst>
      <p:ext uri="{19B8F6BF-5375-455C-9EA6-DF929625EA0E}">
        <p15:presenceInfo xmlns:p15="http://schemas.microsoft.com/office/powerpoint/2012/main" userId="S-1-5-21-2133076291-2032287874-1143292059-224475" providerId="AD"/>
      </p:ext>
    </p:extLst>
  </p:cmAuthor>
  <p:cmAuthor id="2" name="Kathryn Hansen" initials="KH" lastIdx="8" clrIdx="1">
    <p:extLst>
      <p:ext uri="{19B8F6BF-5375-455C-9EA6-DF929625EA0E}">
        <p15:presenceInfo xmlns:p15="http://schemas.microsoft.com/office/powerpoint/2012/main" userId="S-1-5-21-2133076291-2032287874-1143292059-273582" providerId="AD"/>
      </p:ext>
    </p:extLst>
  </p:cmAuthor>
  <p:cmAuthor id="3" name="Peter Knapp" initials="PK" lastIdx="2" clrIdx="2">
    <p:extLst>
      <p:ext uri="{19B8F6BF-5375-455C-9EA6-DF929625EA0E}">
        <p15:presenceInfo xmlns:p15="http://schemas.microsoft.com/office/powerpoint/2012/main" userId="S::pknapp@nmsu.edu::de756195-3cfc-486f-babb-90393dc6cd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09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9" autoAdjust="0"/>
    <p:restoredTop sz="94660"/>
  </p:normalViewPr>
  <p:slideViewPr>
    <p:cSldViewPr>
      <p:cViewPr varScale="1">
        <p:scale>
          <a:sx n="82" d="100"/>
          <a:sy n="82" d="100"/>
        </p:scale>
        <p:origin x="706" y="72"/>
      </p:cViewPr>
      <p:guideLst>
        <p:guide orient="horz" pos="345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66" d="100"/>
          <a:sy n="66" d="100"/>
        </p:scale>
        <p:origin x="2292" y="-1228"/>
      </p:cViewPr>
      <p:guideLst>
        <p:guide orient="horz" pos="384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2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414" y="0"/>
            <a:ext cx="2971800" cy="61242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5D5F8-FCFF-454D-A52E-77D8D849EB70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5867402"/>
            <a:ext cx="5486400" cy="480059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579580"/>
            <a:ext cx="2971800" cy="6124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414" y="11579580"/>
            <a:ext cx="2971800" cy="6124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6DD3D-F136-4150-914B-299A11A895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194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76200" y="0"/>
            <a:ext cx="7315200" cy="41148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56DD3D-F136-4150-914B-299A11A8958B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696E6D4-FF26-4CA1-9DFA-05FCC894B1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07645" marR="557530" algn="just">
              <a:lnSpc>
                <a:spcPct val="115000"/>
              </a:lnSpc>
              <a:spcBef>
                <a:spcPts val="370"/>
              </a:spcBef>
              <a:spcAft>
                <a:spcPts val="0"/>
              </a:spcAft>
              <a:tabLst>
                <a:tab pos="375920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Additionally, a number of </a:t>
            </a:r>
            <a:r>
              <a:rPr lang="en-US" sz="10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NM CERG clients have relocated or are committed to/exploring relocating to New Mexico, and/or to hiring New Mexicans for their companies. For example,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Frigerator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a venture specializing in solar-powered heat pumps, has moved from the California Bay Area to Las Cruces;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Xairgen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which is creating air-powered turbine systems to offset vehicle power requirements, is negotiating a lease for office space at Arrowhead Park; Argyle Earth, which is developing an ambient thermal heat generator, is exploring relocation to New Mexico for testing and validation aspects of the business; and Apogee Power, which is interested in creating a battery manufacturing plant in the </a:t>
            </a:r>
            <a:r>
              <a:rPr lang="en-US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Borderplex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region. </a:t>
            </a:r>
            <a:endParaRPr lang="en-US" sz="16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first two companies mentioned are coming from outside the state; the third is from </a:t>
            </a:r>
            <a:r>
              <a:rPr lang="en-US" sz="12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sunland</a:t>
            </a:r>
            <a:r>
              <a:rPr lang="en-US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park, can you add text to clarify?</a:t>
            </a:r>
          </a:p>
        </p:txBody>
      </p:sp>
    </p:spTree>
    <p:extLst>
      <p:ext uri="{BB962C8B-B14F-4D97-AF65-F5344CB8AC3E}">
        <p14:creationId xmlns:p14="http://schemas.microsoft.com/office/powerpoint/2010/main" val="1720511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8B0A4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DFFF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2879CFBD-0679-C901-1115-F8140A3FD6F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208167" y="18392"/>
            <a:ext cx="6969455" cy="56966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Picture Placeholder 10">
            <a:extLst>
              <a:ext uri="{FF2B5EF4-FFF2-40B4-BE49-F238E27FC236}">
                <a16:creationId xmlns:a16="http://schemas.microsoft.com/office/drawing/2014/main" id="{4122BBED-DCAA-A752-07A8-9151F6CEF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8392"/>
            <a:ext cx="2590800" cy="22676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3FDA7681-B1F2-21B7-F2F4-02EB1CC2AB2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67000" y="18392"/>
            <a:ext cx="2438400" cy="22676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7BBC0238-C8E0-E3B4-1C67-261528C4340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-4091" y="2397368"/>
            <a:ext cx="2590800" cy="2133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B04ADF8-B856-73C3-5CA7-7E801F3827F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659301" y="4648200"/>
            <a:ext cx="2438400" cy="106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9F4E3569-8579-8C7C-6480-0B926599E10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4654062"/>
            <a:ext cx="2590800" cy="107284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8AA193-5309-0E2C-94C9-30E54394A511}"/>
              </a:ext>
            </a:extLst>
          </p:cNvPr>
          <p:cNvSpPr/>
          <p:nvPr userDrawn="1"/>
        </p:nvSpPr>
        <p:spPr>
          <a:xfrm>
            <a:off x="2659301" y="2397369"/>
            <a:ext cx="4884499" cy="2133600"/>
          </a:xfrm>
          <a:prstGeom prst="rect">
            <a:avLst/>
          </a:prstGeom>
          <a:solidFill>
            <a:srgbClr val="8B0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D9CF9B6-EBFD-D327-A95C-8DCECDAA4E0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971800" y="2702168"/>
            <a:ext cx="4267200" cy="152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178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DB06050-AE7F-E242-97DC-DE3BC4D88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BE51FFF-E3DE-8965-0878-192BC5540BD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25988" y="3119438"/>
            <a:ext cx="3275012" cy="2595562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BB838DE9-5A94-CCBA-CBFE-9B485D1534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00998" y="523567"/>
            <a:ext cx="3275012" cy="259556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E0D3E9-9E93-F60F-BB70-4F76658A363D}"/>
              </a:ext>
            </a:extLst>
          </p:cNvPr>
          <p:cNvSpPr/>
          <p:nvPr userDrawn="1"/>
        </p:nvSpPr>
        <p:spPr>
          <a:xfrm>
            <a:off x="7696200" y="2325091"/>
            <a:ext cx="609598" cy="1588385"/>
          </a:xfrm>
          <a:prstGeom prst="rect">
            <a:avLst/>
          </a:prstGeom>
          <a:solidFill>
            <a:srgbClr val="8B0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C707634-9041-A5F1-EA2B-06810E5BF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392" y="1235709"/>
            <a:ext cx="3463611" cy="437007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7760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DB06050-AE7F-E242-97DC-DE3BC4D88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FD37C62-A223-C2A0-B857-5F3F2CAD931F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364193" y="1256975"/>
            <a:ext cx="3463611" cy="43700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593C04D-FF88-DAA0-E6E3-7D798F88154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8488" y="2514600"/>
            <a:ext cx="3463291" cy="3112445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76764F7F-16C0-D833-960E-95602932510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30217" y="2514600"/>
            <a:ext cx="3463291" cy="3112445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2A9EF-3DD4-B0E5-A230-56865A1B65CF}"/>
              </a:ext>
            </a:extLst>
          </p:cNvPr>
          <p:cNvSpPr/>
          <p:nvPr userDrawn="1"/>
        </p:nvSpPr>
        <p:spPr>
          <a:xfrm>
            <a:off x="598169" y="1256173"/>
            <a:ext cx="3463610" cy="1257625"/>
          </a:xfrm>
          <a:prstGeom prst="rect">
            <a:avLst/>
          </a:prstGeom>
          <a:solidFill>
            <a:srgbClr val="8B094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D35D9C-EB93-23E0-79CD-5C27CC9EC42E}"/>
              </a:ext>
            </a:extLst>
          </p:cNvPr>
          <p:cNvSpPr/>
          <p:nvPr userDrawn="1"/>
        </p:nvSpPr>
        <p:spPr>
          <a:xfrm>
            <a:off x="8123481" y="1256975"/>
            <a:ext cx="3463610" cy="1257625"/>
          </a:xfrm>
          <a:prstGeom prst="rect">
            <a:avLst/>
          </a:prstGeom>
          <a:solidFill>
            <a:srgbClr val="8B094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B92C9B3D-2C34-A266-4993-0B8AFEEB8F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8169" y="1256975"/>
            <a:ext cx="3463611" cy="10290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CA75972-866B-AD67-9B45-530CD1CC4220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8130218" y="1256975"/>
            <a:ext cx="3463611" cy="102902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18733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DB06050-AE7F-E242-97DC-DE3BC4D88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B92C9B3D-2C34-A266-4993-0B8AFEEB8F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8169" y="1663070"/>
            <a:ext cx="3463611" cy="40940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BCA75972-866B-AD67-9B45-530CD1CC4220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8130218" y="1663070"/>
            <a:ext cx="3463611" cy="409404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E30832-E1BD-B4A4-A1D0-E9C610F9B096}"/>
              </a:ext>
            </a:extLst>
          </p:cNvPr>
          <p:cNvSpPr/>
          <p:nvPr userDrawn="1"/>
        </p:nvSpPr>
        <p:spPr>
          <a:xfrm>
            <a:off x="4191000" y="2146995"/>
            <a:ext cx="3766611" cy="3610113"/>
          </a:xfrm>
          <a:prstGeom prst="rect">
            <a:avLst/>
          </a:prstGeom>
          <a:solidFill>
            <a:srgbClr val="8B0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38FD9562-9833-17D0-E29D-115276FB4DF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56517" y="1663070"/>
            <a:ext cx="2835575" cy="294433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07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DB06050-AE7F-E242-97DC-DE3BC4D88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5078193-0AC1-24E0-801A-836EF9EAED5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106946" y="1449842"/>
            <a:ext cx="3978108" cy="3958314"/>
          </a:xfrm>
        </p:spPr>
        <p:txBody>
          <a:bodyPr/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BF3073F-9C87-4313-AFFD-3EDA4952596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8169" y="1663070"/>
            <a:ext cx="3135631" cy="40940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C0CE54D-6AD9-5C85-8AC6-FBC3E6E15904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8458198" y="1663070"/>
            <a:ext cx="3135631" cy="40940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26927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DB06050-AE7F-E242-97DC-DE3BC4D88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169" y="306006"/>
            <a:ext cx="5040631" cy="635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B92C9B3D-2C34-A266-4993-0B8AFEEB8F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98169" y="1676399"/>
            <a:ext cx="5040631" cy="394686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3DBF1B-A814-282E-8D8D-00D66FCABD39}"/>
              </a:ext>
            </a:extLst>
          </p:cNvPr>
          <p:cNvSpPr/>
          <p:nvPr userDrawn="1"/>
        </p:nvSpPr>
        <p:spPr>
          <a:xfrm>
            <a:off x="6166013" y="4132729"/>
            <a:ext cx="479831" cy="1490538"/>
          </a:xfrm>
          <a:prstGeom prst="rect">
            <a:avLst/>
          </a:prstGeom>
          <a:solidFill>
            <a:srgbClr val="8B0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5587BA13-0089-F665-C368-3CB94B6A8F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5850" y="0"/>
            <a:ext cx="6026150" cy="413226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EBC55EF-D46F-ADDD-5C48-733C600CF743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781800" y="4132263"/>
            <a:ext cx="5040631" cy="149053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235213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F69A3E1-BCB2-4DD0-FABE-08A8738F44AD}"/>
              </a:ext>
            </a:extLst>
          </p:cNvPr>
          <p:cNvSpPr/>
          <p:nvPr userDrawn="1"/>
        </p:nvSpPr>
        <p:spPr>
          <a:xfrm rot="16200000" flipH="1">
            <a:off x="1730821" y="4596109"/>
            <a:ext cx="45719" cy="1142308"/>
          </a:xfrm>
          <a:prstGeom prst="rect">
            <a:avLst/>
          </a:prstGeom>
          <a:solidFill>
            <a:srgbClr val="8B0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2EEBEE-8881-1BE4-D20A-E48F108BF23D}"/>
              </a:ext>
            </a:extLst>
          </p:cNvPr>
          <p:cNvSpPr/>
          <p:nvPr userDrawn="1"/>
        </p:nvSpPr>
        <p:spPr>
          <a:xfrm rot="16200000" flipH="1">
            <a:off x="1730821" y="1204306"/>
            <a:ext cx="45719" cy="1142308"/>
          </a:xfrm>
          <a:prstGeom prst="rect">
            <a:avLst/>
          </a:prstGeom>
          <a:solidFill>
            <a:srgbClr val="8B0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DC5BEFB-911A-B0DA-9188-2F312A41F4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8169" y="2057400"/>
            <a:ext cx="2373631" cy="28194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23661F7-9ADB-50D9-5458-8B2530BF0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1400" y="1235709"/>
            <a:ext cx="8012428" cy="437007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6">
            <a:extLst>
              <a:ext uri="{FF2B5EF4-FFF2-40B4-BE49-F238E27FC236}">
                <a16:creationId xmlns:a16="http://schemas.microsoft.com/office/drawing/2014/main" id="{98B2495E-B658-AE9A-4B0D-C18FA1779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169" y="306006"/>
            <a:ext cx="10995660" cy="6356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0258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3AE5F5E-CFE5-4DD9-8C0C-7BB1A6B1C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281" y="3563371"/>
            <a:ext cx="3143885" cy="160782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6">
            <a:extLst>
              <a:ext uri="{FF2B5EF4-FFF2-40B4-BE49-F238E27FC236}">
                <a16:creationId xmlns:a16="http://schemas.microsoft.com/office/drawing/2014/main" id="{AD9B0764-FA67-215B-DDB3-1D3BD8651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385" y="1568512"/>
            <a:ext cx="6793231" cy="6356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2308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8B0A4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7392" y="1235709"/>
            <a:ext cx="5368607" cy="2040891"/>
          </a:xfr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DFFF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072302C9-0D96-6EA3-16DB-1E4160B50A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7076" y="3581400"/>
            <a:ext cx="2016124" cy="14065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9" name="Picture Placeholder 35">
            <a:extLst>
              <a:ext uri="{FF2B5EF4-FFF2-40B4-BE49-F238E27FC236}">
                <a16:creationId xmlns:a16="http://schemas.microsoft.com/office/drawing/2014/main" id="{F9192C99-FBD3-3291-2F31-3249227C68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895600" y="3581400"/>
            <a:ext cx="2016124" cy="14065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0" name="Picture Placeholder 35">
            <a:extLst>
              <a:ext uri="{FF2B5EF4-FFF2-40B4-BE49-F238E27FC236}">
                <a16:creationId xmlns:a16="http://schemas.microsoft.com/office/drawing/2014/main" id="{95D764EA-606C-D5B2-9795-2FE20DFD26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63069" y="3581400"/>
            <a:ext cx="2016124" cy="14065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1" name="Picture Placeholder 35">
            <a:extLst>
              <a:ext uri="{FF2B5EF4-FFF2-40B4-BE49-F238E27FC236}">
                <a16:creationId xmlns:a16="http://schemas.microsoft.com/office/drawing/2014/main" id="{F23BF7FF-2F46-E688-177C-A6194B9C547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231593" y="3581400"/>
            <a:ext cx="2016124" cy="14065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2" name="Picture Placeholder 35">
            <a:extLst>
              <a:ext uri="{FF2B5EF4-FFF2-40B4-BE49-F238E27FC236}">
                <a16:creationId xmlns:a16="http://schemas.microsoft.com/office/drawing/2014/main" id="{180B780D-86F0-A136-B4BA-A4A663D390C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00117" y="3581399"/>
            <a:ext cx="2016124" cy="14065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6" name="Holder 3">
            <a:extLst>
              <a:ext uri="{FF2B5EF4-FFF2-40B4-BE49-F238E27FC236}">
                <a16:creationId xmlns:a16="http://schemas.microsoft.com/office/drawing/2014/main" id="{5929C60B-945B-A28C-2D3C-DB2809DC6D54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715813" y="1235709"/>
            <a:ext cx="4871667" cy="2040891"/>
          </a:xfrm>
        </p:spPr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8B0A4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DFFF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587E24F-A0A4-567E-1022-3C3EDD921273}"/>
              </a:ext>
            </a:extLst>
          </p:cNvPr>
          <p:cNvCxnSpPr>
            <a:cxnSpLocks/>
          </p:cNvCxnSpPr>
          <p:nvPr userDrawn="1"/>
        </p:nvCxnSpPr>
        <p:spPr>
          <a:xfrm flipH="1">
            <a:off x="7520685" y="1899862"/>
            <a:ext cx="3071973" cy="0"/>
          </a:xfrm>
          <a:prstGeom prst="line">
            <a:avLst/>
          </a:prstGeom>
          <a:ln w="12700">
            <a:solidFill>
              <a:srgbClr val="882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0E31980-06B5-8F0D-A0A5-E6807C2F96F9}"/>
              </a:ext>
            </a:extLst>
          </p:cNvPr>
          <p:cNvCxnSpPr>
            <a:cxnSpLocks/>
          </p:cNvCxnSpPr>
          <p:nvPr userDrawn="1"/>
        </p:nvCxnSpPr>
        <p:spPr>
          <a:xfrm flipH="1">
            <a:off x="7519988" y="4355386"/>
            <a:ext cx="3072670" cy="0"/>
          </a:xfrm>
          <a:prstGeom prst="line">
            <a:avLst/>
          </a:prstGeom>
          <a:ln w="12700">
            <a:solidFill>
              <a:srgbClr val="8823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8951858-1723-4F22-F092-5207AFDF65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1541" y="1576733"/>
            <a:ext cx="5311580" cy="384175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B2D7F5E-98B0-46A1-698C-739BF600B4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9988" y="2101012"/>
            <a:ext cx="3071973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8B0A4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DFFF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8B0A4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FDFFF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D6519D-38BB-1807-BB06-DABB9EFF4154}"/>
              </a:ext>
            </a:extLst>
          </p:cNvPr>
          <p:cNvSpPr/>
          <p:nvPr userDrawn="1"/>
        </p:nvSpPr>
        <p:spPr>
          <a:xfrm>
            <a:off x="7527471" y="1752600"/>
            <a:ext cx="3886200" cy="3133573"/>
          </a:xfrm>
          <a:prstGeom prst="rect">
            <a:avLst/>
          </a:prstGeom>
          <a:solidFill>
            <a:srgbClr val="8B094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B04D8E2-1FB8-34CF-1A26-077E7C32A12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908471" y="1981200"/>
            <a:ext cx="3124200" cy="138499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625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A042E6D0-8352-8858-F240-2D068371E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C255AD39-DFF1-7E65-056E-8FA8AF44DBB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58200" y="533400"/>
            <a:ext cx="3124200" cy="18288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B1BAA78D-2D3F-0AF8-8BA5-9BFFF1F08FE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445500" y="2447925"/>
            <a:ext cx="1214438" cy="1573213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2FB02B15-51F4-8317-32AA-87F640A155B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753600" y="2447925"/>
            <a:ext cx="1819275" cy="1573213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16">
            <a:extLst>
              <a:ext uri="{FF2B5EF4-FFF2-40B4-BE49-F238E27FC236}">
                <a16:creationId xmlns:a16="http://schemas.microsoft.com/office/drawing/2014/main" id="{17581AF3-1D77-EB47-15BC-D6CA1B52B3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45500" y="4098925"/>
            <a:ext cx="3127375" cy="13874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8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BB596-5451-4E43-A774-80A751BE5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2194" y="1235709"/>
            <a:ext cx="5461635" cy="43700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DB06050-AE7F-E242-97DC-DE3BC4D88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B53B0693-4028-09DC-7E0E-5FEDC359D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27088" y="1524000"/>
            <a:ext cx="4314825" cy="25908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787BF539-1F7E-31FA-1031-9C332F8DCE0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27088" y="4343399"/>
            <a:ext cx="4314825" cy="99059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4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BB596-5451-4E43-A774-80A751BE5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0" y="4114800"/>
            <a:ext cx="8799513" cy="14909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DB06050-AE7F-E242-97DC-DE3BC4D88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31F3228E-F774-DADC-5D55-A60D4DF3AA3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47800" y="1555750"/>
            <a:ext cx="1676400" cy="239077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AD4882D-02EC-32B5-98EB-BA6C62AEC7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194050" y="1555750"/>
            <a:ext cx="5308600" cy="2390775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7607D167-D390-AD53-4127-C3AE46F58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570913" y="1555750"/>
            <a:ext cx="1676400" cy="23907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6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DB06050-AE7F-E242-97DC-DE3BC4D88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9" name="Picture Placeholder 10">
            <a:extLst>
              <a:ext uri="{FF2B5EF4-FFF2-40B4-BE49-F238E27FC236}">
                <a16:creationId xmlns:a16="http://schemas.microsoft.com/office/drawing/2014/main" id="{4122BBED-DCAA-A752-07A8-9151F6CEF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057400"/>
            <a:ext cx="1600200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30" name="Picture Placeholder 12">
            <a:extLst>
              <a:ext uri="{FF2B5EF4-FFF2-40B4-BE49-F238E27FC236}">
                <a16:creationId xmlns:a16="http://schemas.microsoft.com/office/drawing/2014/main" id="{5E121EE1-A683-144D-006E-FADB135700E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33538" y="2057400"/>
            <a:ext cx="1600200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31" name="Picture Placeholder 17">
            <a:extLst>
              <a:ext uri="{FF2B5EF4-FFF2-40B4-BE49-F238E27FC236}">
                <a16:creationId xmlns:a16="http://schemas.microsoft.com/office/drawing/2014/main" id="{720C3D5E-2B5F-240D-45CA-6F6CBF9B60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67075" y="2057400"/>
            <a:ext cx="1600200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96D53067-059F-7040-1AF1-63E744B6C7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0923" y="2057400"/>
            <a:ext cx="2377166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4B9DEDA6-ABF9-6354-FB91-31EA3CCF374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11420" y="2057400"/>
            <a:ext cx="2843148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10">
            <a:extLst>
              <a:ext uri="{FF2B5EF4-FFF2-40B4-BE49-F238E27FC236}">
                <a16:creationId xmlns:a16="http://schemas.microsoft.com/office/drawing/2014/main" id="{42C4D168-D3DF-9DC3-94CA-3CD0B4E03C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0187736" y="2057400"/>
            <a:ext cx="2004263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21367B2D-9C3E-6031-5FFA-5316CCD6F1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0" y="3883699"/>
            <a:ext cx="1600200" cy="914400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37" name="Text Placeholder 35">
            <a:extLst>
              <a:ext uri="{FF2B5EF4-FFF2-40B4-BE49-F238E27FC236}">
                <a16:creationId xmlns:a16="http://schemas.microsoft.com/office/drawing/2014/main" id="{344390E2-81E9-0283-B416-E2BF920867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33538" y="3883699"/>
            <a:ext cx="1600200" cy="914400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38" name="Text Placeholder 35">
            <a:extLst>
              <a:ext uri="{FF2B5EF4-FFF2-40B4-BE49-F238E27FC236}">
                <a16:creationId xmlns:a16="http://schemas.microsoft.com/office/drawing/2014/main" id="{4227DFD1-2E82-A0B9-EE79-932A5865EEE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265488" y="3883699"/>
            <a:ext cx="1600200" cy="914400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39" name="Text Placeholder 35">
            <a:extLst>
              <a:ext uri="{FF2B5EF4-FFF2-40B4-BE49-F238E27FC236}">
                <a16:creationId xmlns:a16="http://schemas.microsoft.com/office/drawing/2014/main" id="{AB82C736-3B1B-98E8-3B74-F514663B87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897438" y="3883699"/>
            <a:ext cx="2377166" cy="914400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40" name="Text Placeholder 35">
            <a:extLst>
              <a:ext uri="{FF2B5EF4-FFF2-40B4-BE49-F238E27FC236}">
                <a16:creationId xmlns:a16="http://schemas.microsoft.com/office/drawing/2014/main" id="{D50F0CDE-7038-EA3B-F186-72ED33A6C4D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306354" y="3883699"/>
            <a:ext cx="2843148" cy="914400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67D6C6E0-CC21-0F5B-FE0B-C1211EA6AC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187735" y="3883699"/>
            <a:ext cx="2004263" cy="914400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33034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758179"/>
            <a:ext cx="12192000" cy="1099820"/>
          </a:xfrm>
          <a:custGeom>
            <a:avLst/>
            <a:gdLst/>
            <a:ahLst/>
            <a:cxnLst/>
            <a:rect l="l" t="t" r="r" b="b"/>
            <a:pathLst>
              <a:path w="12192000" h="1099820">
                <a:moveTo>
                  <a:pt x="12192000" y="0"/>
                </a:moveTo>
                <a:lnTo>
                  <a:pt x="0" y="0"/>
                </a:lnTo>
                <a:lnTo>
                  <a:pt x="0" y="1099820"/>
                </a:lnTo>
                <a:lnTo>
                  <a:pt x="12192000" y="109982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B0A4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pic>
        <p:nvPicPr>
          <p:cNvPr id="17" name="bg object 17"/>
          <p:cNvPicPr/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8180" y="5920739"/>
            <a:ext cx="690880" cy="774700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2580" y="6083299"/>
            <a:ext cx="3147060" cy="44958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8169" y="306006"/>
            <a:ext cx="10995660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8B0A4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7392" y="1235709"/>
            <a:ext cx="5461635" cy="4370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11/27/2024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587480" y="6188789"/>
            <a:ext cx="317500" cy="25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FDFFF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spc="-25" dirty="0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3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81" r:id="rId10"/>
    <p:sldLayoutId id="2147483674" r:id="rId11"/>
    <p:sldLayoutId id="2147483675" r:id="rId12"/>
    <p:sldLayoutId id="2147483676" r:id="rId13"/>
    <p:sldLayoutId id="2147483680" r:id="rId14"/>
    <p:sldLayoutId id="2147483677" r:id="rId15"/>
    <p:sldLayoutId id="2147483678" r:id="rId16"/>
    <p:sldLayoutId id="2147483679" r:id="rId1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msu.zoom.us/j/85201516746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1999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392419" y="4556759"/>
              <a:ext cx="1407160" cy="1539240"/>
            </a:xfrm>
            <a:custGeom>
              <a:avLst/>
              <a:gdLst/>
              <a:ahLst/>
              <a:cxnLst/>
              <a:rect l="l" t="t" r="r" b="b"/>
              <a:pathLst>
                <a:path w="1407159" h="1539239">
                  <a:moveTo>
                    <a:pt x="1407159" y="0"/>
                  </a:moveTo>
                  <a:lnTo>
                    <a:pt x="0" y="0"/>
                  </a:lnTo>
                  <a:lnTo>
                    <a:pt x="0" y="1539239"/>
                  </a:lnTo>
                  <a:lnTo>
                    <a:pt x="1407159" y="1539239"/>
                  </a:lnTo>
                  <a:lnTo>
                    <a:pt x="1407159" y="0"/>
                  </a:lnTo>
                  <a:close/>
                </a:path>
              </a:pathLst>
            </a:custGeom>
            <a:solidFill>
              <a:srgbClr val="8B0A4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" name="object 5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588000" y="4754879"/>
              <a:ext cx="1010920" cy="113792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16400" y="6205220"/>
              <a:ext cx="4160520" cy="594358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12222" y="1623712"/>
            <a:ext cx="4791075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3200" dirty="0">
                <a:solidFill>
                  <a:srgbClr val="FDFFFF"/>
                </a:solidFill>
                <a:latin typeface="+mn-lt"/>
              </a:rPr>
              <a:t>NM REAP </a:t>
            </a:r>
            <a:r>
              <a:rPr lang="en-US" sz="3200" spc="-20" dirty="0">
                <a:solidFill>
                  <a:srgbClr val="FDFFFF"/>
                </a:solidFill>
                <a:latin typeface="+mn-lt"/>
              </a:rPr>
              <a:t>Application Workshop</a:t>
            </a:r>
            <a:br>
              <a:rPr lang="en-US" sz="3200" spc="-20" dirty="0">
                <a:solidFill>
                  <a:srgbClr val="FDFFFF"/>
                </a:solidFill>
                <a:latin typeface="+mn-lt"/>
              </a:rPr>
            </a:br>
            <a:r>
              <a:rPr lang="en-US" sz="2800" dirty="0">
                <a:solidFill>
                  <a:srgbClr val="FDFFFF"/>
                </a:solidFill>
                <a:latin typeface="+mn-lt"/>
                <a:cs typeface="Tahoma"/>
              </a:rPr>
              <a:t>Wednesday, December 11</a:t>
            </a:r>
            <a:br>
              <a:rPr lang="en-US" sz="3200" dirty="0">
                <a:solidFill>
                  <a:srgbClr val="FDFFFF"/>
                </a:solidFill>
                <a:latin typeface="+mn-lt"/>
                <a:cs typeface="Tahoma"/>
              </a:rPr>
            </a:br>
            <a:r>
              <a:rPr lang="en-US" sz="3200" dirty="0">
                <a:solidFill>
                  <a:srgbClr val="FDFFFF"/>
                </a:solidFill>
                <a:latin typeface="+mn-lt"/>
                <a:cs typeface="Tahoma"/>
              </a:rPr>
              <a:t>11:00am </a:t>
            </a:r>
            <a:br>
              <a:rPr lang="en-US" sz="3200" dirty="0">
                <a:solidFill>
                  <a:srgbClr val="FDFFFF"/>
                </a:solidFill>
                <a:latin typeface="Tahoma"/>
                <a:cs typeface="Tahoma"/>
              </a:rPr>
            </a:br>
            <a:br>
              <a:rPr lang="en-US" sz="3200" dirty="0">
                <a:solidFill>
                  <a:srgbClr val="FDFFFF"/>
                </a:solidFill>
                <a:latin typeface="Tahoma"/>
                <a:cs typeface="Tahoma"/>
              </a:rPr>
            </a:br>
            <a:br>
              <a:rPr lang="en-US" sz="3200" spc="-20" dirty="0">
                <a:solidFill>
                  <a:srgbClr val="FDFFFF"/>
                </a:solidFill>
              </a:rPr>
            </a:br>
            <a:br>
              <a:rPr lang="en-US" sz="3200" spc="-20" dirty="0">
                <a:solidFill>
                  <a:srgbClr val="FDFFFF"/>
                </a:solidFill>
              </a:rPr>
            </a:br>
            <a:endParaRPr sz="2000" dirty="0">
              <a:solidFill>
                <a:schemeClr val="bg1"/>
              </a:solidFill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86200" y="3657600"/>
            <a:ext cx="5510530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spc="-20" dirty="0">
                <a:solidFill>
                  <a:srgbClr val="FDFFFF"/>
                </a:solidFill>
                <a:latin typeface="+mn-lt"/>
              </a:rPr>
              <a:t>Please join us: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b="0" i="0" dirty="0">
                <a:solidFill>
                  <a:schemeClr val="bg1"/>
                </a:solidFill>
                <a:effectLst/>
                <a:latin typeface="+mn-lt"/>
                <a:hlinkClick r:id="rId6" tooltip="Original URL: https://nmsu.zoom.us/j/85201516746. Click or tap if you trust this link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https://nmsu.zoom.us/j/85201516746</a:t>
            </a:r>
            <a:endParaRPr lang="en-US" sz="2000" dirty="0">
              <a:solidFill>
                <a:srgbClr val="FDFFFF"/>
              </a:solidFill>
              <a:latin typeface="+mn-lt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000" dirty="0">
                <a:solidFill>
                  <a:srgbClr val="FDFFFF"/>
                </a:solidFill>
                <a:latin typeface="+mn-lt"/>
                <a:cs typeface="Tahoma"/>
              </a:rPr>
              <a:t>SAM.gov and application assistance will be provided</a:t>
            </a:r>
            <a:endParaRPr sz="2000" dirty="0">
              <a:latin typeface="+mn-lt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A9E275AED8C942A8A1E882204C10C5" ma:contentTypeVersion="13" ma:contentTypeDescription="Create a new document." ma:contentTypeScope="" ma:versionID="f4b87ddc3a643411df742227567d2424">
  <xsd:schema xmlns:xsd="http://www.w3.org/2001/XMLSchema" xmlns:xs="http://www.w3.org/2001/XMLSchema" xmlns:p="http://schemas.microsoft.com/office/2006/metadata/properties" xmlns:ns3="e6f8cdf4-5ed8-4cea-8051-526f245cff9d" xmlns:ns4="65b63274-177f-4e39-b377-3610e2debc9f" targetNamespace="http://schemas.microsoft.com/office/2006/metadata/properties" ma:root="true" ma:fieldsID="1b59f9ab53a917c4aea29f22396725a2" ns3:_="" ns4:_="">
    <xsd:import namespace="e6f8cdf4-5ed8-4cea-8051-526f245cff9d"/>
    <xsd:import namespace="65b63274-177f-4e39-b377-3610e2debc9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f8cdf4-5ed8-4cea-8051-526f245cff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b63274-177f-4e39-b377-3610e2debc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FB6E36-E659-4FFA-ACA0-0DEB7D6D23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f8cdf4-5ed8-4cea-8051-526f245cff9d"/>
    <ds:schemaRef ds:uri="65b63274-177f-4e39-b377-3610e2debc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5BB6C1-0956-4616-B221-3630D6F990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59DC0B-E2F8-48A2-98F0-28FE0BCC9D7E}">
  <ds:schemaRefs>
    <ds:schemaRef ds:uri="e6f8cdf4-5ed8-4cea-8051-526f245cff9d"/>
    <ds:schemaRef ds:uri="http://schemas.microsoft.com/office/infopath/2007/PartnerControls"/>
    <ds:schemaRef ds:uri="http://purl.org/dc/elements/1.1/"/>
    <ds:schemaRef ds:uri="65b63274-177f-4e39-b377-3610e2debc9f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9821</TotalTime>
  <Words>193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Cambria</vt:lpstr>
      <vt:lpstr>Tahoma</vt:lpstr>
      <vt:lpstr>Office Theme</vt:lpstr>
      <vt:lpstr>NM REAP Application Workshop Wednesday, December 11 11:00am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Arrowhead Center</dc:title>
  <dc:creator>Kathryn Hansen</dc:creator>
  <cp:lastModifiedBy>Kristi Hawman</cp:lastModifiedBy>
  <cp:revision>195</cp:revision>
  <cp:lastPrinted>2023-06-08T12:52:14Z</cp:lastPrinted>
  <dcterms:created xsi:type="dcterms:W3CDTF">2023-05-10T13:06:19Z</dcterms:created>
  <dcterms:modified xsi:type="dcterms:W3CDTF">2024-11-27T16:31:50Z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2022-10-20T00:00:00Z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2023-05-10T00:00:00Z</vt:filetime>
  </property>
  <property fmtid="{D5CDD505-2E9C-101B-9397-08002B2CF9AE}" pid="5" name="Producer">
    <vt:lpwstr>Microsoft® PowerPoint® 2019</vt:lpwstr>
  </property>
  <property fmtid="{D5CDD505-2E9C-101B-9397-08002B2CF9AE}" pid="6" name="ContentTypeId">
    <vt:lpwstr>0x010100C7A9E275AED8C942A8A1E882204C10C5</vt:lpwstr>
  </property>
</Properties>
</file>