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l Mackey" initials="DM" lastIdx="7" clrIdx="0">
    <p:extLst>
      <p:ext uri="{19B8F6BF-5375-455C-9EA6-DF929625EA0E}">
        <p15:presenceInfo xmlns:p15="http://schemas.microsoft.com/office/powerpoint/2012/main" userId="S::delmacke@nmsu.edu::257aac37-b7e9-4ee3-b730-4b017441040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102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1-05T12:01:56.788" idx="1">
    <p:pos x="2108" y="433"/>
    <p:text>Place a clear photograph, drawing, graphic or diagram of the concept related to innovation here 
Provide a simple, legible, but sufficiently detailed graphic to convey the main concept or idea of the research effort and/or development prototype</p:text>
    <p:extLst>
      <p:ext uri="{C676402C-5697-4E1C-873F-D02D1690AC5C}">
        <p15:threadingInfo xmlns:p15="http://schemas.microsoft.com/office/powerpoint/2012/main" timeZoneBias="420"/>
      </p:ext>
    </p:extLst>
  </p:cm>
  <p:cm authorId="1" dt="2022-01-05T12:04:16.759" idx="2">
    <p:pos x="4741" y="631"/>
    <p:text>Research goals and desired end state including performance targets
Advantages over other state‐of‐the‐art solutions
Key technical challenges</p:text>
    <p:extLst>
      <p:ext uri="{C676402C-5697-4E1C-873F-D02D1690AC5C}">
        <p15:threadingInfo xmlns:p15="http://schemas.microsoft.com/office/powerpoint/2012/main" timeZoneBias="420"/>
      </p:ext>
    </p:extLst>
  </p:cm>
  <p:cm authorId="1" dt="2022-01-05T12:04:55.638" idx="3">
    <p:pos x="4984" y="1316"/>
    <p:text>Describe the current market potential for product/service development and estimated unit cost of the product
Identify end user interests or agreements</p:text>
    <p:extLst>
      <p:ext uri="{C676402C-5697-4E1C-873F-D02D1690AC5C}">
        <p15:threadingInfo xmlns:p15="http://schemas.microsoft.com/office/powerpoint/2012/main" timeZoneBias="420"/>
      </p:ext>
    </p:extLst>
  </p:cm>
  <p:cm authorId="1" dt="2022-01-05T12:06:47.439" idx="4">
    <p:pos x="631" y="2480"/>
    <p:text>Technological innovations supporting the approach, as appropriate
How the problem will be addressed
The current status of the proposed effort
The key technical challenges and/or risks
The planned technical accomplishments/key milestones</p:text>
    <p:extLst>
      <p:ext uri="{C676402C-5697-4E1C-873F-D02D1690AC5C}">
        <p15:threadingInfo xmlns:p15="http://schemas.microsoft.com/office/powerpoint/2012/main" timeZoneBias="420"/>
      </p:ext>
    </p:extLst>
  </p:cm>
  <p:cm authorId="1" dt="2022-01-05T12:07:30.824" idx="5">
    <p:pos x="1231" y="3868"/>
    <p:text>Estimate the Technology Readiness Level (TRL 1
− 9) at beginning and end of contract</p:text>
    <p:extLst>
      <p:ext uri="{C676402C-5697-4E1C-873F-D02D1690AC5C}">
        <p15:threadingInfo xmlns:p15="http://schemas.microsoft.com/office/powerpoint/2012/main" timeZoneBias="420"/>
      </p:ext>
    </p:extLst>
  </p:cm>
  <p:cm authorId="1" dt="2022-01-05T12:08:55.135" idx="6">
    <p:pos x="5433" y="2492"/>
    <p:text>Provide milestones, primary deliverables, and task durations for Phase I and Phase II, as appropriate</p:text>
    <p:extLst>
      <p:ext uri="{C676402C-5697-4E1C-873F-D02D1690AC5C}">
        <p15:threadingInfo xmlns:p15="http://schemas.microsoft.com/office/powerpoint/2012/main" timeZoneBias="420"/>
      </p:ext>
    </p:extLst>
  </p:cm>
  <p:cm authorId="1" dt="2022-01-05T12:09:02.874" idx="7">
    <p:pos x="4147" y="3426"/>
    <p:text>List the proposing organization and principal investigator
List subcontractors</p:text>
    <p:extLst>
      <p:ext uri="{C676402C-5697-4E1C-873F-D02D1690AC5C}">
        <p15:threadingInfo xmlns:p15="http://schemas.microsoft.com/office/powerpoint/2012/main" timeZoneBias="4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AB49D-2954-4262-99A9-218F519306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C800C3-3791-4F5F-AC7B-7737877C6D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9CE4C-897D-44AA-8DBB-679753ADF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F5B7-1333-4B53-9FD3-E7159722F33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E7306-A09C-4FAD-BA5F-815BD5DD0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418E8-25A1-4A03-9788-3B3AD1766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1FA95-A4D7-4491-BCCE-7A5F98CED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21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492C2-0A89-4A35-AF55-1A3927FB1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EE46DB-E91C-4035-ADD8-2869E7B45B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8AFD9C-67F4-43B5-9381-2C0C6AED3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F5B7-1333-4B53-9FD3-E7159722F33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CDF22-E6CC-4565-B709-0406159D4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59F650-C105-4DE1-B3D9-3B1DCF8A4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1FA95-A4D7-4491-BCCE-7A5F98CED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03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4429F4-C708-40B7-B19A-C9170C008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75E4FF-3848-4C57-B6D5-37C27AF519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17475-61B6-4E0B-B414-3DC598592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F5B7-1333-4B53-9FD3-E7159722F33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98096A-F48C-4820-A73B-69A5DFE5A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AA1290-3716-4B6C-9FE9-9F151E45E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1FA95-A4D7-4491-BCCE-7A5F98CED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03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7262A-68D2-4A3B-A335-805D394D0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06BDE-90F3-452C-A17C-6BBCA312A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CAFDF5-A0C1-47B3-82C3-8591EFE88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F5B7-1333-4B53-9FD3-E7159722F33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5D4429-B6C6-463E-868C-6FCE1D754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78984F-6374-4BE5-AC04-031188730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1FA95-A4D7-4491-BCCE-7A5F98CED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94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E007A-D644-4831-9F4F-5396287A7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568AC5-7CC2-4633-8E45-236E257C92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6C322-CB96-4B3D-AF43-D2C8CED6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F5B7-1333-4B53-9FD3-E7159722F33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EAEA0-6108-4FED-86EB-691C6F417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D3D35-9EE6-4B45-B92A-2C8D6A431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1FA95-A4D7-4491-BCCE-7A5F98CED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154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AE548-609D-49E7-B1AC-FFA47553A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3471A-7735-4BCD-8C32-DB93156EA3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EB7F53-D1E9-4D4D-A80B-6BFA68954E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9F1D37-2C99-4EF3-8109-2685B52ED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F5B7-1333-4B53-9FD3-E7159722F33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09C477-B6DE-43DA-A6E1-C2E0BF1A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92E06-5AD0-4722-8C87-20FCF489A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1FA95-A4D7-4491-BCCE-7A5F98CED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230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CFB00-8460-4CC3-BE03-509F40B87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FE0004-3C53-461C-8135-D58081FF5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86A29D-F339-484B-8724-853917EDD5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467B6E-5C2A-4E01-8E25-58A2471D4E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549DD1-A473-41F9-B4E9-C2A1F12268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F0E7EF-EFD4-4622-AC87-AC225F2D6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F5B7-1333-4B53-9FD3-E7159722F33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213761-56A8-4F67-90B8-74B918AAD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0B2454-FA62-4FD1-BE33-1A605011D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1FA95-A4D7-4491-BCCE-7A5F98CED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93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E4C28-4D70-4AFC-8B70-C724FEBAD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51E34D-8084-490B-9594-D6B5D7185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F5B7-1333-4B53-9FD3-E7159722F33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F8547A-FBBB-4092-A4E3-C71870F5D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B3E6EA-B5EA-498E-8182-F05B64559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1FA95-A4D7-4491-BCCE-7A5F98CED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59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B75C40-1BB8-41BB-BE8B-DDC6E00FC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F5B7-1333-4B53-9FD3-E7159722F33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14DD72-7946-4F31-A19E-D1A8CA9F9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5B26D2-17E3-4316-8C9F-E04837B1E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1FA95-A4D7-4491-BCCE-7A5F98CED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524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4AB48-08DE-499D-B146-0D63529D1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D1EC1-C59D-403A-AFB7-7DC80967C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070EA0-E487-4F56-B752-53A7F6B73D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5294A8-8336-417D-AB1D-143736C6C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F5B7-1333-4B53-9FD3-E7159722F33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E4FC84-8153-44C3-8679-37CC9EF8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8FEBEF-AFBF-4D30-8B5B-848D04893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1FA95-A4D7-4491-BCCE-7A5F98CED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59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29FCD-1BDA-4083-915F-F5C7245A6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30268F-9C3F-4488-B6D5-7B9FC1DE9D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141154-F69F-46E4-8E14-64F78AB56E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225CEF-5295-44C4-BDC5-6D58B0D46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F5B7-1333-4B53-9FD3-E7159722F33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F591AA-FAC1-417A-B4AB-C42B5F8DD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580EC8-F2F9-429F-A56F-71079A0C7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1FA95-A4D7-4491-BCCE-7A5F98CED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03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363878-957D-476C-8196-63AEFE4B6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7DC1B-B85F-4AF0-BA09-A310C8187D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4E8B3-600A-4C7D-9466-07D61175BB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6F5B7-1333-4B53-9FD3-E7159722F33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3C0BC8-BD83-49C8-9ED6-BCF7CCC44E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5FD3FE-8994-418F-A3A8-3B1471012D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1FA95-A4D7-4491-BCCE-7A5F98CED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529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B320E33-3A30-43D6-A90A-66199ED32933}"/>
              </a:ext>
            </a:extLst>
          </p:cNvPr>
          <p:cNvSpPr/>
          <p:nvPr/>
        </p:nvSpPr>
        <p:spPr>
          <a:xfrm>
            <a:off x="0" y="0"/>
            <a:ext cx="12192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F78A7D-8D43-4EC7-86AD-B1F79F6F074F}"/>
              </a:ext>
            </a:extLst>
          </p:cNvPr>
          <p:cNvSpPr txBox="1"/>
          <p:nvPr/>
        </p:nvSpPr>
        <p:spPr>
          <a:xfrm>
            <a:off x="0" y="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Proposal Title Company City, State</a:t>
            </a:r>
          </a:p>
          <a:p>
            <a:r>
              <a:rPr lang="en-US" dirty="0"/>
              <a:t>Proposal Number: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E8BF8C-88D2-4E4F-B2F0-AAA890C5AD07}"/>
              </a:ext>
            </a:extLst>
          </p:cNvPr>
          <p:cNvSpPr/>
          <p:nvPr/>
        </p:nvSpPr>
        <p:spPr>
          <a:xfrm>
            <a:off x="0" y="6564205"/>
            <a:ext cx="121920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7149D6-0A54-4ED4-BF2A-DDAF8CEFDE61}"/>
              </a:ext>
            </a:extLst>
          </p:cNvPr>
          <p:cNvSpPr txBox="1"/>
          <p:nvPr/>
        </p:nvSpPr>
        <p:spPr>
          <a:xfrm>
            <a:off x="0" y="6553201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NON‐PROPRIETARY, UNCLASSIFIED DATA</a:t>
            </a:r>
            <a:endParaRPr lang="en-US" sz="14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06BE88-1EFA-437B-9CA4-DCBEF7867144}"/>
              </a:ext>
            </a:extLst>
          </p:cNvPr>
          <p:cNvSpPr/>
          <p:nvPr/>
        </p:nvSpPr>
        <p:spPr>
          <a:xfrm>
            <a:off x="0" y="646331"/>
            <a:ext cx="12192000" cy="59178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23B5653-CB7F-408E-AE21-12AD1278C753}"/>
              </a:ext>
            </a:extLst>
          </p:cNvPr>
          <p:cNvCxnSpPr>
            <a:stCxn id="8" idx="0"/>
            <a:endCxn id="8" idx="2"/>
          </p:cNvCxnSpPr>
          <p:nvPr/>
        </p:nvCxnSpPr>
        <p:spPr>
          <a:xfrm>
            <a:off x="6096000" y="646331"/>
            <a:ext cx="0" cy="59178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3B18246-66BD-4370-94CC-07018266DFE5}"/>
              </a:ext>
            </a:extLst>
          </p:cNvPr>
          <p:cNvCxnSpPr>
            <a:stCxn id="8" idx="1"/>
            <a:endCxn id="8" idx="3"/>
          </p:cNvCxnSpPr>
          <p:nvPr/>
        </p:nvCxnSpPr>
        <p:spPr>
          <a:xfrm>
            <a:off x="0" y="3605268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ABB948C0-51B3-4865-B9E5-D61015F3314B}"/>
              </a:ext>
            </a:extLst>
          </p:cNvPr>
          <p:cNvSpPr txBox="1"/>
          <p:nvPr/>
        </p:nvSpPr>
        <p:spPr>
          <a:xfrm>
            <a:off x="0" y="646331"/>
            <a:ext cx="6095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Concept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10B3689-3597-4B9E-8200-F4E8BF337C93}"/>
              </a:ext>
            </a:extLst>
          </p:cNvPr>
          <p:cNvSpPr txBox="1"/>
          <p:nvPr/>
        </p:nvSpPr>
        <p:spPr>
          <a:xfrm>
            <a:off x="6096006" y="657335"/>
            <a:ext cx="6095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Relevance and Goals and Commercialization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06131C8-EB6D-434D-9533-EE0A8EEB0AE7}"/>
              </a:ext>
            </a:extLst>
          </p:cNvPr>
          <p:cNvSpPr txBox="1"/>
          <p:nvPr/>
        </p:nvSpPr>
        <p:spPr>
          <a:xfrm>
            <a:off x="6095996" y="965112"/>
            <a:ext cx="6095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0" u="none" strike="noStrike" baseline="0" dirty="0">
                <a:solidFill>
                  <a:srgbClr val="000000"/>
                </a:solidFill>
              </a:rPr>
              <a:t>Relevance and Goals: 	</a:t>
            </a:r>
          </a:p>
          <a:p>
            <a:endParaRPr lang="en-US" sz="12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63EB979-3ABA-4779-B894-3B9A3C142E98}"/>
              </a:ext>
            </a:extLst>
          </p:cNvPr>
          <p:cNvSpPr txBox="1"/>
          <p:nvPr/>
        </p:nvSpPr>
        <p:spPr>
          <a:xfrm>
            <a:off x="6095996" y="2320373"/>
            <a:ext cx="6095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0" u="none" strike="noStrike" baseline="0" dirty="0">
                <a:solidFill>
                  <a:srgbClr val="000000"/>
                </a:solidFill>
              </a:rPr>
              <a:t>Commercialization Strategy: 	</a:t>
            </a:r>
          </a:p>
          <a:p>
            <a:endParaRPr lang="en-US" sz="12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347C352-2927-4FD5-8B36-761C3CD0F537}"/>
              </a:ext>
            </a:extLst>
          </p:cNvPr>
          <p:cNvSpPr txBox="1"/>
          <p:nvPr/>
        </p:nvSpPr>
        <p:spPr>
          <a:xfrm>
            <a:off x="-3" y="3619482"/>
            <a:ext cx="6095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Technical Objectives and Work Plan Address: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CCFE1CB-A15E-4710-9E69-6C3F78B77252}"/>
              </a:ext>
            </a:extLst>
          </p:cNvPr>
          <p:cNvSpPr txBox="1"/>
          <p:nvPr/>
        </p:nvSpPr>
        <p:spPr>
          <a:xfrm>
            <a:off x="-13" y="6103974"/>
            <a:ext cx="6095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0" u="none" strike="noStrike" baseline="0" dirty="0">
                <a:solidFill>
                  <a:srgbClr val="000000"/>
                </a:solidFill>
              </a:rPr>
              <a:t>TRL Estimation: 	</a:t>
            </a:r>
          </a:p>
          <a:p>
            <a:r>
              <a:rPr lang="en-US" sz="1200" dirty="0"/>
              <a:t>Beginning:					End: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2CD857F-23AB-4A4B-A288-AFA5C0F92FA1}"/>
              </a:ext>
            </a:extLst>
          </p:cNvPr>
          <p:cNvSpPr txBox="1"/>
          <p:nvPr/>
        </p:nvSpPr>
        <p:spPr>
          <a:xfrm>
            <a:off x="-13" y="3902040"/>
            <a:ext cx="6095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0" u="none" strike="noStrike" baseline="0" dirty="0">
                <a:solidFill>
                  <a:srgbClr val="000000"/>
                </a:solidFill>
              </a:rPr>
              <a:t> 	</a:t>
            </a:r>
          </a:p>
          <a:p>
            <a:endParaRPr lang="en-US" sz="1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6F59F47-7DBD-4F45-8A35-AC5C6F436210}"/>
              </a:ext>
            </a:extLst>
          </p:cNvPr>
          <p:cNvSpPr txBox="1"/>
          <p:nvPr/>
        </p:nvSpPr>
        <p:spPr>
          <a:xfrm>
            <a:off x="6096016" y="3611236"/>
            <a:ext cx="6095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Milestones, Deliverables, Schedule and Team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D258CAC-9FFC-4B6C-B700-6380957EF704}"/>
              </a:ext>
            </a:extLst>
          </p:cNvPr>
          <p:cNvSpPr txBox="1"/>
          <p:nvPr/>
        </p:nvSpPr>
        <p:spPr>
          <a:xfrm>
            <a:off x="6096006" y="3919013"/>
            <a:ext cx="60959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0" u="none" strike="noStrike" baseline="0" dirty="0">
                <a:solidFill>
                  <a:srgbClr val="000000"/>
                </a:solidFill>
              </a:rPr>
              <a:t>Milestones, Deliverables and Schedule:</a:t>
            </a:r>
            <a:endParaRPr lang="en-US" sz="12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75F761F-099A-4129-89F6-05E5550E9F65}"/>
              </a:ext>
            </a:extLst>
          </p:cNvPr>
          <p:cNvSpPr txBox="1"/>
          <p:nvPr/>
        </p:nvSpPr>
        <p:spPr>
          <a:xfrm>
            <a:off x="6096006" y="5399405"/>
            <a:ext cx="60959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0" u="none" strike="noStrike" baseline="0" dirty="0">
                <a:solidFill>
                  <a:srgbClr val="000000"/>
                </a:solidFill>
              </a:rPr>
              <a:t>Team: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3569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67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 Mackey</dc:creator>
  <cp:lastModifiedBy>Del Mackey</cp:lastModifiedBy>
  <cp:revision>5</cp:revision>
  <dcterms:created xsi:type="dcterms:W3CDTF">2022-01-05T18:53:47Z</dcterms:created>
  <dcterms:modified xsi:type="dcterms:W3CDTF">2022-01-05T19:09:07Z</dcterms:modified>
</cp:coreProperties>
</file>