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A84"/>
    <a:srgbClr val="274A83"/>
    <a:srgbClr val="2A4852"/>
    <a:srgbClr val="7BA7A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4" autoAdjust="0"/>
    <p:restoredTop sz="94660"/>
  </p:normalViewPr>
  <p:slideViewPr>
    <p:cSldViewPr snapToObjects="1">
      <p:cViewPr varScale="1">
        <p:scale>
          <a:sx n="68" d="100"/>
          <a:sy n="68" d="100"/>
        </p:scale>
        <p:origin x="140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022295-2DC1-49A1-BC3A-97B5D9DC4F5A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7DDC8C-CD67-45A0-BE36-D4631BB49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4833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F261056-A95B-4F1E-97BD-9C10C8B51BDB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DA2312-359F-4F12-838D-E66CD84588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879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7103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0FA29-A87A-48FD-8616-98A08B151EB1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AF27C-A5D1-42EC-88BB-90803EF0F0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94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EFAFA-B457-44EC-B81D-047DAC2D1C44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0875B-D025-4059-993F-E1E137F047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497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43F2C-4D77-47FB-8A11-09136724CFB6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EB31F-EB3F-48BF-B7E6-4D46F1EB8D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45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30188" y="1704975"/>
            <a:ext cx="4330700" cy="23923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230188" y="4168775"/>
            <a:ext cx="4330700" cy="26892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4637088" y="1704975"/>
            <a:ext cx="4330700" cy="23923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37088" y="4167188"/>
            <a:ext cx="4329112" cy="269081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30188" y="1776413"/>
            <a:ext cx="4330700" cy="88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638675" y="1774825"/>
            <a:ext cx="4329113" cy="88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30188" y="4237038"/>
            <a:ext cx="4330700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637088" y="4237038"/>
            <a:ext cx="4329112" cy="9048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0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76200"/>
            <a:ext cx="1600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030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73300"/>
            <a:ext cx="4038600" cy="3852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3A68E-9A04-42F4-9E67-5C5650BB6E49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F8103-DD27-4060-B608-78B3B2C05F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93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65FF1-0347-4F4F-8CFC-FA1B958E79E4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28945-5FAE-475D-B406-280EC04148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70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BB845-1F09-4A90-8541-F3708FC8C76B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14B8C-9164-46FE-842D-F3578258EA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99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270-D174-4034-9CBF-5CBE8C6329EB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AC56-6FCC-49A9-B8D4-47B07296E1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024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C412D-AD5C-4D99-9ECD-50EF23542AA3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8250B-53DA-4FFA-ABD4-4DC1E0D4B3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519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002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30EEE-1C7F-46CE-AC35-5D2E7D450EBC}" type="datetime1">
              <a:rPr lang="en-US" altLang="en-US"/>
              <a:pPr>
                <a:defRPr/>
              </a:pPr>
              <a:t>3/14/2018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1A053-015B-49E0-98E6-97689C37B6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82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447800"/>
            <a:ext cx="6477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goes here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73300"/>
            <a:ext cx="8229600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438"/>
            <a:ext cx="2743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0" y="6781800"/>
            <a:ext cx="9144000" cy="76200"/>
          </a:xfrm>
          <a:prstGeom prst="rect">
            <a:avLst/>
          </a:prstGeom>
          <a:solidFill>
            <a:srgbClr val="274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Helvetica"/>
          <a:ea typeface="ＭＳ Ｐゴシック" charset="-128"/>
          <a:cs typeface="Helvetic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  <a:ea typeface="ＭＳ Ｐゴシック" charset="-128"/>
          <a:cs typeface="Helvetica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Helvetic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accent2"/>
          </a:solidFill>
          <a:latin typeface="Helvetica"/>
          <a:ea typeface="ＭＳ Ｐゴシック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accent1"/>
          </a:solidFill>
          <a:latin typeface="Helvetica"/>
          <a:ea typeface="ＭＳ Ｐゴシック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/>
          <a:ea typeface="ＭＳ Ｐゴシック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/>
          <a:ea typeface="ＭＳ Ｐゴシック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elvetica"/>
          <a:ea typeface="ＭＳ Ｐゴシック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3"/>
          <p:cNvSpPr txBox="1">
            <a:spLocks noChangeArrowheads="1"/>
          </p:cNvSpPr>
          <p:nvPr/>
        </p:nvSpPr>
        <p:spPr bwMode="auto">
          <a:xfrm>
            <a:off x="185738" y="1812925"/>
            <a:ext cx="4298950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65 Helvetica Medium" charset="0"/>
              </a:rPr>
              <a:t>TECHNOLOGY DEVELOPMENT</a:t>
            </a:r>
            <a:endParaRPr lang="en-US" altLang="en-US" sz="1600" dirty="0">
              <a:solidFill>
                <a:schemeClr val="tx1"/>
              </a:solidFill>
              <a:latin typeface="65 Helvetica Medium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Technology/Research Overview: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The team has developed a method to reduce triglycerides; improve glucose tolerance; and reduce weight using an adult stem cell technology platform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Intellectual Property Protection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Two issued patents and one patent pending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Stage of Development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Basic research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Value Proposition: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Can reduce the risk of cardiovascular disease for those that cannot treat this syndrome with exercise.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000" b="0" dirty="0">
                <a:solidFill>
                  <a:srgbClr val="FF0000"/>
                </a:solidFill>
                <a:latin typeface="55 Helvetica Roman" charset="0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i="1" dirty="0">
              <a:solidFill>
                <a:srgbClr val="FF0000"/>
              </a:solidFill>
              <a:latin typeface="55 Helvetica Roman" charset="0"/>
            </a:endParaRPr>
          </a:p>
        </p:txBody>
      </p:sp>
      <p:sp>
        <p:nvSpPr>
          <p:cNvPr id="14339" name="TextBox 14"/>
          <p:cNvSpPr txBox="1">
            <a:spLocks noChangeArrowheads="1"/>
          </p:cNvSpPr>
          <p:nvPr/>
        </p:nvSpPr>
        <p:spPr bwMode="auto">
          <a:xfrm>
            <a:off x="4646613" y="1825625"/>
            <a:ext cx="429736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65 Helvetica Medium" charset="0"/>
              </a:rPr>
              <a:t>COMPANY INTRODUCTION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Mission: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To improve patient outcomes by transforming great science into actionable solutions for the treatment of metabolic diseases</a:t>
            </a:r>
            <a:r>
              <a:rPr lang="en-US" altLang="en-US" sz="1000" b="0" i="1" dirty="0">
                <a:solidFill>
                  <a:schemeClr val="tx1"/>
                </a:solidFill>
                <a:latin typeface="55 Helvetica Roman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Founded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2005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i="1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Number of Employees: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Facility Description</a:t>
            </a:r>
            <a:r>
              <a:rPr lang="en-US" altLang="en-US" sz="1000" b="0" dirty="0">
                <a:solidFill>
                  <a:schemeClr val="tx1"/>
                </a:solidFill>
                <a:latin typeface="55 Helvetica Roman" charset="0"/>
              </a:rPr>
              <a:t>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We are currently developing this method in a laboratory located at the Mayo Clinic in Rochester, MN.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solidFill>
                <a:schemeClr val="tx1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Product Sales: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None</a:t>
            </a:r>
            <a:r>
              <a:rPr lang="en-US" altLang="en-US" sz="1000" b="0" dirty="0">
                <a:solidFill>
                  <a:srgbClr val="FF0000"/>
                </a:solidFill>
                <a:latin typeface="55 Helvetica Roman" charset="0"/>
              </a:rPr>
              <a:t>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to</a:t>
            </a:r>
            <a:r>
              <a:rPr lang="en-US" altLang="en-US" sz="1000" b="0" dirty="0">
                <a:solidFill>
                  <a:srgbClr val="FF0000"/>
                </a:solidFill>
                <a:latin typeface="55 Helvetica Roman" charset="0"/>
              </a:rPr>
              <a:t>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date</a:t>
            </a:r>
          </a:p>
        </p:txBody>
      </p:sp>
      <p:sp>
        <p:nvSpPr>
          <p:cNvPr id="14340" name="TextBox 15"/>
          <p:cNvSpPr txBox="1">
            <a:spLocks noChangeArrowheads="1"/>
          </p:cNvSpPr>
          <p:nvPr/>
        </p:nvSpPr>
        <p:spPr bwMode="auto">
          <a:xfrm>
            <a:off x="200025" y="4343400"/>
            <a:ext cx="42973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65 Helvetica Medium" charset="0"/>
              </a:rPr>
              <a:t>RESEARCH NEED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0" i="1" dirty="0">
                <a:solidFill>
                  <a:srgbClr val="FF0000"/>
                </a:solidFill>
                <a:latin typeface="65 Helvetica Medium" charset="0"/>
              </a:rPr>
              <a:t>Seeking funding to test this platform on diabetes, high blood pressure, and abnormal cholesterol levels. </a:t>
            </a:r>
          </a:p>
        </p:txBody>
      </p:sp>
      <p:sp>
        <p:nvSpPr>
          <p:cNvPr id="14341" name="TextBox 17"/>
          <p:cNvSpPr txBox="1">
            <a:spLocks noChangeArrowheads="1"/>
          </p:cNvSpPr>
          <p:nvPr/>
        </p:nvSpPr>
        <p:spPr bwMode="auto">
          <a:xfrm>
            <a:off x="4632325" y="4343400"/>
            <a:ext cx="4297363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600" b="0" dirty="0">
                <a:solidFill>
                  <a:srgbClr val="000000"/>
                </a:solidFill>
              </a:rPr>
              <a:t>OPPORTUNITY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Need/Problem</a:t>
            </a:r>
            <a:r>
              <a:rPr lang="en-US" altLang="en-US" sz="1000" dirty="0">
                <a:solidFill>
                  <a:schemeClr val="tx1"/>
                </a:solidFill>
                <a:latin typeface="55 Helvetica Roman" charset="0"/>
              </a:rPr>
              <a:t>:</a:t>
            </a:r>
            <a:r>
              <a:rPr lang="en-US" altLang="en-US" sz="1000" dirty="0">
                <a:solidFill>
                  <a:srgbClr val="FF0000"/>
                </a:solidFill>
                <a:latin typeface="55 Helvetica Roman" charset="0"/>
              </a:rPr>
              <a:t>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Metabolic syndrome is becoming increasingly common due to a rise in obesity rates among adults. In the future metabolic syndrome may overtake smoking as the leading risk factor for heart disease.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1000" b="0" dirty="0">
              <a:solidFill>
                <a:srgbClr val="FF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Target  Customer: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About 32% of people in USA are considered to suffer from metabolic syndrome, with the risk increasing with age (e.g., 40% of people aged between 40 and 60 are considered to suffer from this syndrome).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1000" b="0" dirty="0">
              <a:solidFill>
                <a:srgbClr val="000000"/>
              </a:solidFill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000" dirty="0">
                <a:solidFill>
                  <a:srgbClr val="000000"/>
                </a:solidFill>
                <a:latin typeface="55 Helvetica Roman" charset="0"/>
              </a:rPr>
              <a:t>Market Opportunity: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Our technology aims to address the rise in obesity rates in order to reduce the risk </a:t>
            </a:r>
            <a:r>
              <a:rPr lang="en-US" altLang="en-US" sz="1000" b="0" i="1">
                <a:solidFill>
                  <a:srgbClr val="FF0000"/>
                </a:solidFill>
                <a:latin typeface="55 Helvetica Roman" charset="0"/>
              </a:rPr>
              <a:t>of a debilitating </a:t>
            </a:r>
            <a:r>
              <a:rPr lang="en-US" altLang="en-US" sz="1000" b="0" i="1" dirty="0">
                <a:solidFill>
                  <a:srgbClr val="FF0000"/>
                </a:solidFill>
                <a:latin typeface="55 Helvetica Roman" charset="0"/>
              </a:rPr>
              <a:t>stroke or myocardial infarction.</a:t>
            </a:r>
          </a:p>
        </p:txBody>
      </p:sp>
      <p:sp>
        <p:nvSpPr>
          <p:cNvPr id="14342" name="TextBox 19"/>
          <p:cNvSpPr txBox="1">
            <a:spLocks noChangeArrowheads="1"/>
          </p:cNvSpPr>
          <p:nvPr/>
        </p:nvSpPr>
        <p:spPr bwMode="auto">
          <a:xfrm>
            <a:off x="254000" y="1335088"/>
            <a:ext cx="2236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Company</a:t>
            </a:r>
            <a:r>
              <a:rPr lang="en-US" altLang="en-US" sz="1000" b="0" dirty="0">
                <a:solidFill>
                  <a:schemeClr val="tx1"/>
                </a:solidFill>
                <a:latin typeface="85 Helvetica Heavy" charset="0"/>
              </a:rPr>
              <a:t>: </a:t>
            </a:r>
            <a:endParaRPr lang="en-US" altLang="en-US" sz="1000" b="0" dirty="0">
              <a:latin typeface="55 Helvetica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3" name="TextBox 20"/>
          <p:cNvSpPr txBox="1">
            <a:spLocks noChangeArrowheads="1"/>
          </p:cNvSpPr>
          <p:nvPr/>
        </p:nvSpPr>
        <p:spPr bwMode="auto">
          <a:xfrm>
            <a:off x="2514600" y="1355725"/>
            <a:ext cx="22367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State: 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4" name="TextBox 21"/>
          <p:cNvSpPr txBox="1">
            <a:spLocks noChangeArrowheads="1"/>
          </p:cNvSpPr>
          <p:nvPr/>
        </p:nvSpPr>
        <p:spPr bwMode="auto">
          <a:xfrm>
            <a:off x="3402012" y="1346200"/>
            <a:ext cx="22367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Name: 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5" name="TextBox 22"/>
          <p:cNvSpPr txBox="1">
            <a:spLocks noChangeArrowheads="1"/>
          </p:cNvSpPr>
          <p:nvPr/>
        </p:nvSpPr>
        <p:spPr bwMode="auto">
          <a:xfrm>
            <a:off x="5273673" y="1355567"/>
            <a:ext cx="22383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Email: 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  <p:sp>
        <p:nvSpPr>
          <p:cNvPr id="14346" name="TextBox 23"/>
          <p:cNvSpPr txBox="1">
            <a:spLocks noChangeArrowheads="1"/>
          </p:cNvSpPr>
          <p:nvPr/>
        </p:nvSpPr>
        <p:spPr bwMode="auto">
          <a:xfrm>
            <a:off x="7239000" y="1355725"/>
            <a:ext cx="22367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accent2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accent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85 Helvetica Heavy" charset="0"/>
              </a:rPr>
              <a:t>Phone</a:t>
            </a:r>
            <a:r>
              <a:rPr lang="en-US" altLang="en-US" sz="1000" b="0" dirty="0">
                <a:solidFill>
                  <a:schemeClr val="tx1"/>
                </a:solidFill>
                <a:latin typeface="85 Helvetica Heavy" charset="0"/>
              </a:rPr>
              <a:t>: </a:t>
            </a:r>
            <a:endParaRPr lang="en-US" altLang="en-US" sz="1000" b="0" dirty="0">
              <a:solidFill>
                <a:schemeClr val="tx1"/>
              </a:solidFill>
              <a:latin typeface="65 Helvetica Medium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oston Event">
      <a:dk1>
        <a:sysClr val="windowText" lastClr="000000"/>
      </a:dk1>
      <a:lt1>
        <a:sysClr val="window" lastClr="FFFFFF"/>
      </a:lt1>
      <a:dk2>
        <a:srgbClr val="274A84"/>
      </a:dk2>
      <a:lt2>
        <a:srgbClr val="EEECE1"/>
      </a:lt2>
      <a:accent1>
        <a:srgbClr val="274A84"/>
      </a:accent1>
      <a:accent2>
        <a:srgbClr val="D8242A"/>
      </a:accent2>
      <a:accent3>
        <a:srgbClr val="004A84"/>
      </a:accent3>
      <a:accent4>
        <a:srgbClr val="274AC1"/>
      </a:accent4>
      <a:accent5>
        <a:srgbClr val="80242A"/>
      </a:accent5>
      <a:accent6>
        <a:srgbClr val="FF242A"/>
      </a:accent6>
      <a:hlink>
        <a:srgbClr val="3D242A"/>
      </a:hlink>
      <a:folHlink>
        <a:srgbClr val="D8002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268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55 Helvetica Roman</vt:lpstr>
      <vt:lpstr>65 Helvetica Medium</vt:lpstr>
      <vt:lpstr>85 Helvetica Heavy</vt:lpstr>
      <vt:lpstr>Arial</vt:lpstr>
      <vt:lpstr>Calibri</vt:lpstr>
      <vt:lpstr>Helvetica</vt:lpstr>
      <vt:lpstr>Office Theme</vt:lpstr>
      <vt:lpstr>PowerPoint Presentation</vt:lpstr>
    </vt:vector>
  </TitlesOfParts>
  <Company>Dawnbreaker,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Annie Tay</dc:creator>
  <cp:lastModifiedBy>Xenia Chavez</cp:lastModifiedBy>
  <cp:revision>114</cp:revision>
  <cp:lastPrinted>2015-10-28T18:02:40Z</cp:lastPrinted>
  <dcterms:created xsi:type="dcterms:W3CDTF">2012-03-25T20:44:25Z</dcterms:created>
  <dcterms:modified xsi:type="dcterms:W3CDTF">2018-03-14T17:10:04Z</dcterms:modified>
</cp:coreProperties>
</file>